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8" r:id="rId2"/>
    <p:sldId id="531" r:id="rId3"/>
    <p:sldId id="285" r:id="rId4"/>
    <p:sldId id="265" r:id="rId5"/>
    <p:sldId id="266" r:id="rId6"/>
    <p:sldId id="284" r:id="rId7"/>
    <p:sldId id="278" r:id="rId8"/>
    <p:sldId id="273" r:id="rId9"/>
    <p:sldId id="287" r:id="rId10"/>
    <p:sldId id="289" r:id="rId11"/>
    <p:sldId id="291" r:id="rId12"/>
    <p:sldId id="534" r:id="rId13"/>
    <p:sldId id="535" r:id="rId14"/>
    <p:sldId id="267" r:id="rId15"/>
    <p:sldId id="536" r:id="rId16"/>
    <p:sldId id="277" r:id="rId17"/>
    <p:sldId id="542" r:id="rId18"/>
    <p:sldId id="279" r:id="rId19"/>
    <p:sldId id="544" r:id="rId20"/>
    <p:sldId id="545" r:id="rId21"/>
    <p:sldId id="280" r:id="rId22"/>
    <p:sldId id="356" r:id="rId23"/>
    <p:sldId id="357" r:id="rId24"/>
    <p:sldId id="362" r:id="rId25"/>
    <p:sldId id="55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/>
              <a:t>Diapo de transition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Randomisation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utiliser le bon échantillon</a:t>
            </a:r>
          </a:p>
          <a:p>
            <a:pPr lvl="1"/>
            <a:r>
              <a:rPr lang="fr-FR" dirty="0"/>
              <a:t>Bien répartis</a:t>
            </a:r>
          </a:p>
          <a:p>
            <a:pPr lvl="1"/>
            <a:r>
              <a:rPr lang="fr-FR" dirty="0"/>
              <a:t>Ne pas introduire de biais</a:t>
            </a:r>
          </a:p>
          <a:p>
            <a:pPr lvl="1"/>
            <a:r>
              <a:rPr lang="fr-FR" dirty="0"/>
              <a:t>Par exemple à Paris les loyers sont plus chers qu’ailleurs</a:t>
            </a:r>
          </a:p>
          <a:p>
            <a:r>
              <a:rPr lang="fr-FR" dirty="0"/>
              <a:t>Il faut ensuite découper l’échantillon avec le</a:t>
            </a:r>
          </a:p>
          <a:p>
            <a:pPr lvl="1"/>
            <a:r>
              <a:rPr lang="fr-FR" dirty="0"/>
              <a:t>Training Set</a:t>
            </a:r>
          </a:p>
          <a:p>
            <a:pPr lvl="1"/>
            <a:r>
              <a:rPr lang="fr-FR" dirty="0" err="1"/>
              <a:t>Testing</a:t>
            </a:r>
            <a:r>
              <a:rPr lang="fr-FR" dirty="0"/>
              <a:t> Set</a:t>
            </a:r>
          </a:p>
          <a:p>
            <a:r>
              <a:rPr lang="fr-FR" dirty="0"/>
              <a:t>L’un sert à l’apprentissage, l’autre au test</a:t>
            </a:r>
          </a:p>
          <a:p>
            <a:pPr lvl="1"/>
            <a:r>
              <a:rPr lang="fr-FR" dirty="0"/>
              <a:t>Souvent 80/20</a:t>
            </a:r>
          </a:p>
        </p:txBody>
      </p:sp>
    </p:spTree>
    <p:extLst>
      <p:ext uri="{BB962C8B-B14F-4D97-AF65-F5344CB8AC3E}">
        <p14:creationId xmlns:p14="http://schemas.microsoft.com/office/powerpoint/2010/main" val="78561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Model </a:t>
            </a:r>
            <a:r>
              <a:rPr lang="fr-FR" dirty="0" err="1"/>
              <a:t>Selection</a:t>
            </a:r>
            <a:r>
              <a:rPr lang="fr-FR" dirty="0"/>
              <a:t> est un module de sélection de modèle</a:t>
            </a:r>
          </a:p>
          <a:p>
            <a:r>
              <a:rPr lang="fr-FR" dirty="0" err="1"/>
              <a:t>Train_test_split</a:t>
            </a:r>
            <a:r>
              <a:rPr lang="fr-FR" dirty="0"/>
              <a:t> permet de découper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import </a:t>
            </a:r>
            <a:r>
              <a:rPr lang="fr-FR" dirty="0" err="1"/>
              <a:t>sklearn.model_selection</a:t>
            </a:r>
            <a:r>
              <a:rPr lang="fr-FR" dirty="0"/>
              <a:t> as ms</a:t>
            </a:r>
          </a:p>
          <a:p>
            <a:pPr lvl="1"/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xtest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, </a:t>
            </a:r>
            <a:r>
              <a:rPr lang="fr-FR" dirty="0" err="1"/>
              <a:t>ytest</a:t>
            </a:r>
            <a:r>
              <a:rPr lang="fr-FR" dirty="0"/>
              <a:t> = </a:t>
            </a:r>
            <a:r>
              <a:rPr lang="fr-FR" dirty="0" err="1"/>
              <a:t>ms.train_test_split</a:t>
            </a:r>
            <a:r>
              <a:rPr lang="fr-FR" dirty="0"/>
              <a:t>(X, y, </a:t>
            </a:r>
            <a:r>
              <a:rPr lang="fr-FR" dirty="0" err="1"/>
              <a:t>train_size</a:t>
            </a:r>
            <a:r>
              <a:rPr lang="fr-FR" dirty="0"/>
              <a:t>=0.8, </a:t>
            </a:r>
            <a:r>
              <a:rPr lang="fr-FR" dirty="0" err="1"/>
              <a:t>test_size</a:t>
            </a:r>
            <a:r>
              <a:rPr lang="fr-FR" dirty="0"/>
              <a:t>=0.2)</a:t>
            </a:r>
          </a:p>
        </p:txBody>
      </p:sp>
    </p:spTree>
    <p:extLst>
      <p:ext uri="{BB962C8B-B14F-4D97-AF65-F5344CB8AC3E}">
        <p14:creationId xmlns:p14="http://schemas.microsoft.com/office/powerpoint/2010/main" val="388657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/>
              <a:t>Nearest</a:t>
            </a:r>
            <a:r>
              <a:rPr lang="fr-FR" altLang="fr-FR" dirty="0"/>
              <a:t> Neighbors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k-NN est le diminutif de k </a:t>
            </a:r>
            <a:r>
              <a:rPr lang="fr-FR" dirty="0" err="1"/>
              <a:t>Nearest</a:t>
            </a:r>
            <a:r>
              <a:rPr lang="fr-FR" dirty="0"/>
              <a:t> Neighbors</a:t>
            </a:r>
          </a:p>
          <a:p>
            <a:r>
              <a:rPr lang="fr-FR" dirty="0"/>
              <a:t>C’est un algorithme qui peut servir autant pour la classification que la régression</a:t>
            </a:r>
          </a:p>
          <a:p>
            <a:r>
              <a:rPr lang="fr-FR" dirty="0"/>
              <a:t>Son principe est de choisir les k données les plus proches du point étudié afin d’en prédire sa valeur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8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Quelle est la classe de la nouvelle données (en blanc) ?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028" name="Picture 4" descr="le point blanc est une nouvelle entr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276872"/>
            <a:ext cx="5112568" cy="35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06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knn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Nous allons regarder la distance avec les k voisins les plus proches</a:t>
            </a:r>
          </a:p>
          <a:p>
            <a:pPr lvl="1"/>
            <a:r>
              <a:rPr lang="fr-FR" dirty="0"/>
              <a:t>Ici 5</a:t>
            </a:r>
          </a:p>
          <a:p>
            <a:pPr lvl="1"/>
            <a:r>
              <a:rPr lang="fr-FR" dirty="0"/>
              <a:t>Rouge</a:t>
            </a:r>
          </a:p>
        </p:txBody>
      </p:sp>
      <p:pic>
        <p:nvPicPr>
          <p:cNvPr id="2050" name="Picture 2" descr="les 5 points les plus proches du point que l'on cherche à clas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564905"/>
            <a:ext cx="5256584" cy="36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75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model 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nn.KNeighborsClassifier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n_neighbors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model.score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169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 et prédiction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ensuite choisir le meilleur modèle, l’entrainer et mettre en place la prédiction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xtrain</a:t>
            </a:r>
            <a:r>
              <a:rPr lang="fr-FR" dirty="0"/>
              <a:t>, </a:t>
            </a:r>
            <a:r>
              <a:rPr lang="fr-FR" dirty="0" err="1"/>
              <a:t>ytrain</a:t>
            </a:r>
            <a:r>
              <a:rPr lang="fr-FR" dirty="0"/>
              <a:t>)</a:t>
            </a:r>
          </a:p>
          <a:p>
            <a:r>
              <a:rPr lang="fr-FR" dirty="0" err="1"/>
              <a:t>predicted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xtest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791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forêts d'arbres décisionnels ont été formellement proposées en 2001 par Leo </a:t>
            </a:r>
            <a:r>
              <a:rPr lang="fr-FR" dirty="0" err="1"/>
              <a:t>Breiman</a:t>
            </a:r>
            <a:r>
              <a:rPr lang="fr-FR" dirty="0"/>
              <a:t> et Adèle </a:t>
            </a:r>
            <a:r>
              <a:rPr lang="fr-FR" dirty="0" err="1"/>
              <a:t>Cutler</a:t>
            </a:r>
            <a:endParaRPr lang="fr-FR" dirty="0"/>
          </a:p>
          <a:p>
            <a:r>
              <a:rPr lang="fr-FR" dirty="0"/>
              <a:t>Cet algorithme combine les concepts de sous-espaces aléatoires et de </a:t>
            </a:r>
            <a:r>
              <a:rPr lang="fr-FR" dirty="0" err="1"/>
              <a:t>bagging</a:t>
            </a:r>
            <a:endParaRPr lang="fr-FR" dirty="0"/>
          </a:p>
          <a:p>
            <a:r>
              <a:rPr lang="fr-FR" dirty="0"/>
              <a:t>L'algorithme des forêts d'arbres décisionnels effectue un apprentissage sur de multiples arbres de décision entraînés sur des sous-ensembles de données légèrement différents</a:t>
            </a:r>
          </a:p>
        </p:txBody>
      </p:sp>
    </p:spTree>
    <p:extLst>
      <p:ext uri="{BB962C8B-B14F-4D97-AF65-F5344CB8AC3E}">
        <p14:creationId xmlns:p14="http://schemas.microsoft.com/office/powerpoint/2010/main" val="34285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Asymétrie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 est un modèle asymétrique</a:t>
            </a:r>
          </a:p>
          <a:p>
            <a:pPr lvl="1"/>
            <a:r>
              <a:rPr lang="fr-FR" dirty="0"/>
              <a:t>Apprentissage couteux</a:t>
            </a:r>
          </a:p>
          <a:p>
            <a:pPr lvl="1"/>
            <a:r>
              <a:rPr lang="fr-FR" dirty="0"/>
              <a:t>Prédiction rapide</a:t>
            </a:r>
          </a:p>
          <a:p>
            <a:pPr lvl="1"/>
            <a:r>
              <a:rPr lang="fr-FR" dirty="0"/>
              <a:t>Très utile</a:t>
            </a:r>
          </a:p>
        </p:txBody>
      </p:sp>
    </p:spTree>
    <p:extLst>
      <p:ext uri="{BB962C8B-B14F-4D97-AF65-F5344CB8AC3E}">
        <p14:creationId xmlns:p14="http://schemas.microsoft.com/office/powerpoint/2010/main" val="84740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Forest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Exemple</a:t>
            </a:r>
          </a:p>
          <a:p>
            <a:pPr lvl="1"/>
            <a:r>
              <a:rPr lang="fr-FR" dirty="0"/>
              <a:t>import </a:t>
            </a:r>
            <a:r>
              <a:rPr lang="fr-FR" dirty="0" err="1"/>
              <a:t>sk.ensemble</a:t>
            </a:r>
            <a:r>
              <a:rPr lang="fr-FR" dirty="0"/>
              <a:t> as </a:t>
            </a:r>
            <a:r>
              <a:rPr lang="fr-FR" dirty="0" err="1"/>
              <a:t>rf</a:t>
            </a:r>
            <a:endParaRPr lang="fr-FR" dirty="0"/>
          </a:p>
          <a:p>
            <a:pPr lvl="1"/>
            <a:r>
              <a:rPr lang="fr-FR" dirty="0"/>
              <a:t>model = </a:t>
            </a:r>
            <a:r>
              <a:rPr lang="fr-FR" dirty="0" err="1"/>
              <a:t>rf.RandomForestClassifier</a:t>
            </a:r>
            <a:r>
              <a:rPr lang="fr-FR" dirty="0"/>
              <a:t>(</a:t>
            </a:r>
            <a:r>
              <a:rPr lang="fr-FR" dirty="0" err="1"/>
              <a:t>n_estimators</a:t>
            </a:r>
            <a:r>
              <a:rPr lang="fr-FR" dirty="0"/>
              <a:t>=100)</a:t>
            </a:r>
          </a:p>
          <a:p>
            <a:r>
              <a:rPr lang="fr-FR" dirty="0"/>
              <a:t>Très puissant</a:t>
            </a:r>
          </a:p>
          <a:p>
            <a:pPr lvl="1"/>
            <a:r>
              <a:rPr lang="fr-FR" dirty="0"/>
              <a:t>Bien plus gourmand que </a:t>
            </a:r>
            <a:r>
              <a:rPr lang="fr-FR" dirty="0" err="1"/>
              <a:t>kNN</a:t>
            </a:r>
            <a:endParaRPr lang="fr-FR" dirty="0"/>
          </a:p>
          <a:p>
            <a:r>
              <a:rPr lang="fr-FR" dirty="0"/>
              <a:t>Dernière version : </a:t>
            </a:r>
            <a:r>
              <a:rPr lang="fr-FR" dirty="0" err="1"/>
              <a:t>XGBoost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969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Scikit-Learn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Iris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https://cdn-images-1.medium.com/max/1200/1*IPLwmH-TJRhEWXW7uaetM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1156209"/>
            <a:ext cx="536335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72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Importances des </a:t>
            </a:r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précédents algorithmes ne permettaient pas de connaître l'importance de chaque </a:t>
            </a:r>
            <a:r>
              <a:rPr lang="fr-FR" dirty="0" err="1"/>
              <a:t>feature</a:t>
            </a:r>
            <a:endParaRPr lang="fr-FR" dirty="0"/>
          </a:p>
          <a:p>
            <a:r>
              <a:rPr lang="fr-FR" dirty="0"/>
              <a:t>Il est souvent utile de savoir les </a:t>
            </a:r>
            <a:r>
              <a:rPr lang="fr-FR" dirty="0" err="1"/>
              <a:t>features</a:t>
            </a:r>
            <a:r>
              <a:rPr lang="fr-FR" dirty="0"/>
              <a:t> prépondérantes</a:t>
            </a:r>
          </a:p>
          <a:p>
            <a:pPr lvl="1"/>
            <a:r>
              <a:rPr lang="fr-FR" dirty="0"/>
              <a:t>Et l'inverse celle qui ne le sont pas</a:t>
            </a:r>
          </a:p>
          <a:p>
            <a:pPr lvl="1"/>
            <a:r>
              <a:rPr lang="fr-FR" dirty="0"/>
              <a:t>Permet de faire baisser le nombre de dimension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1734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Matrice de confusion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matrice de confusion apporte les cas de succès, en discriminant les vrais positifs, les vrai négatifs, les faux positifs et les vrais positifs</a:t>
            </a:r>
          </a:p>
        </p:txBody>
      </p:sp>
      <p:pic>
        <p:nvPicPr>
          <p:cNvPr id="3074" name="Picture 2" descr="Résultat de recherche d'images pour &quot;sklearn confusion matri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996953"/>
            <a:ext cx="32004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1" y="3707214"/>
            <a:ext cx="3635055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report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Apporte le taux de succès détaillé</a:t>
            </a:r>
          </a:p>
          <a:p>
            <a:r>
              <a:rPr lang="fr-FR" dirty="0" err="1"/>
              <a:t>Precision</a:t>
            </a:r>
            <a:endParaRPr lang="fr-FR" dirty="0"/>
          </a:p>
          <a:p>
            <a:pPr lvl="1"/>
            <a:r>
              <a:rPr lang="fr-FR" dirty="0"/>
              <a:t>Vrai positif / (vrai positif + faux positif)</a:t>
            </a:r>
          </a:p>
          <a:p>
            <a:pPr lvl="1"/>
            <a:r>
              <a:rPr lang="fr-FR" dirty="0"/>
              <a:t>Moins grave</a:t>
            </a:r>
          </a:p>
          <a:p>
            <a:r>
              <a:rPr lang="fr-FR" dirty="0" err="1"/>
              <a:t>Recall</a:t>
            </a:r>
            <a:endParaRPr lang="fr-FR" dirty="0"/>
          </a:p>
          <a:p>
            <a:pPr lvl="1"/>
            <a:r>
              <a:rPr lang="fr-FR" dirty="0"/>
              <a:t>vrai positif / (vrai positif + faux négatifs)</a:t>
            </a:r>
          </a:p>
          <a:p>
            <a:pPr lvl="1"/>
            <a:r>
              <a:rPr lang="fr-FR" dirty="0"/>
              <a:t>Plus grave</a:t>
            </a:r>
          </a:p>
          <a:p>
            <a:r>
              <a:rPr lang="fr-FR" dirty="0"/>
              <a:t>F1-score</a:t>
            </a:r>
          </a:p>
          <a:p>
            <a:pPr lvl="1"/>
            <a:r>
              <a:rPr lang="fr-FR" dirty="0"/>
              <a:t>Doit être proche de 1</a:t>
            </a:r>
          </a:p>
          <a:p>
            <a:r>
              <a:rPr lang="fr-FR" dirty="0"/>
              <a:t>Support</a:t>
            </a:r>
          </a:p>
          <a:p>
            <a:pPr lvl="1"/>
            <a:r>
              <a:rPr lang="fr-FR" dirty="0"/>
              <a:t>Nombre de positifs et négatifs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9" y="4365104"/>
            <a:ext cx="5497779" cy="15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FC34B3-6A19-41D7-2EB2-30D68BF0E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DA252F-7D45-04F7-A8E7-91B493B0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336" y="118944"/>
            <a:ext cx="4815839" cy="64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A16F4BE-AB11-645A-CBCC-7F123B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672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3C5DB9-2166-A55C-C1F3-5F7A4DD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51C397-CBCE-B93D-FD89-C5950307D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err="1"/>
              <a:t>CreditRisk</a:t>
            </a:r>
            <a:endParaRPr lang="fr-FR" dirty="0"/>
          </a:p>
          <a:p>
            <a:pPr lvl="1"/>
            <a:r>
              <a:rPr lang="fr-FR" dirty="0"/>
              <a:t>Comprendre les colonnes</a:t>
            </a:r>
          </a:p>
          <a:p>
            <a:pPr lvl="1"/>
            <a:r>
              <a:rPr lang="fr-FR" dirty="0"/>
              <a:t>Type d’apprentissage : supervisé + </a:t>
            </a:r>
            <a:r>
              <a:rPr lang="fr-FR" dirty="0" err="1"/>
              <a:t>categorie</a:t>
            </a:r>
            <a:endParaRPr lang="fr-FR" dirty="0"/>
          </a:p>
          <a:p>
            <a:pPr lvl="1"/>
            <a:r>
              <a:rPr lang="fr-FR" dirty="0" err="1"/>
              <a:t>Metric</a:t>
            </a:r>
            <a:r>
              <a:rPr lang="fr-FR" dirty="0"/>
              <a:t> : </a:t>
            </a:r>
            <a:r>
              <a:rPr lang="fr-FR" dirty="0" err="1"/>
              <a:t>accuracy</a:t>
            </a:r>
            <a:r>
              <a:rPr lang="fr-FR" dirty="0"/>
              <a:t> = nb bonne </a:t>
            </a:r>
            <a:r>
              <a:rPr lang="fr-FR" dirty="0" err="1"/>
              <a:t>prediction</a:t>
            </a:r>
            <a:r>
              <a:rPr lang="fr-FR" dirty="0"/>
              <a:t> / nb </a:t>
            </a:r>
            <a:r>
              <a:rPr lang="fr-FR" dirty="0" err="1"/>
              <a:t>prediction</a:t>
            </a:r>
            <a:r>
              <a:rPr lang="fr-FR" dirty="0"/>
              <a:t> totale</a:t>
            </a:r>
          </a:p>
          <a:p>
            <a:pPr lvl="1"/>
            <a:r>
              <a:rPr lang="fr-FR" dirty="0"/>
              <a:t>Trouver le y</a:t>
            </a:r>
          </a:p>
          <a:p>
            <a:pPr lvl="1"/>
            <a:r>
              <a:rPr lang="fr-FR" dirty="0"/>
              <a:t>Trouver les x : vérifier qu’il n’y a pas y dans x</a:t>
            </a:r>
          </a:p>
          <a:p>
            <a:pPr lvl="1"/>
            <a:r>
              <a:rPr lang="fr-FR" dirty="0"/>
              <a:t>Volumétrie</a:t>
            </a:r>
          </a:p>
          <a:p>
            <a:pPr lvl="1"/>
            <a:r>
              <a:rPr lang="fr-FR" dirty="0"/>
              <a:t>Vérifier les valeurs </a:t>
            </a:r>
            <a:r>
              <a:rPr lang="fr-FR" dirty="0" err="1"/>
              <a:t>nulls</a:t>
            </a:r>
            <a:endParaRPr lang="fr-FR" dirty="0"/>
          </a:p>
          <a:p>
            <a:pPr lvl="1"/>
            <a:r>
              <a:rPr lang="fr-FR" dirty="0"/>
              <a:t>Décrire les étapes</a:t>
            </a:r>
          </a:p>
          <a:p>
            <a:pPr lvl="2"/>
            <a:r>
              <a:rPr lang="fr-FR" dirty="0"/>
              <a:t>Charger les données avec Pandas</a:t>
            </a:r>
          </a:p>
          <a:p>
            <a:pPr lvl="2"/>
            <a:r>
              <a:rPr lang="fr-FR" dirty="0"/>
              <a:t>Train test split : 24000 data pour le training set + 6000 pour le test set (environ 2% d’erreur)</a:t>
            </a:r>
          </a:p>
          <a:p>
            <a:pPr lvl="2"/>
            <a:r>
              <a:rPr lang="fr-FR" dirty="0" err="1"/>
              <a:t>Scaling</a:t>
            </a:r>
            <a:endParaRPr lang="fr-FR" dirty="0"/>
          </a:p>
          <a:p>
            <a:pPr lvl="1"/>
            <a:r>
              <a:rPr lang="fr-FR" dirty="0"/>
              <a:t>Quel modèle utiliser ?</a:t>
            </a:r>
          </a:p>
          <a:p>
            <a:pPr lvl="1"/>
            <a:r>
              <a:rPr lang="fr-FR" dirty="0"/>
              <a:t>Apprentissage sur quelles données ? </a:t>
            </a:r>
            <a:r>
              <a:rPr lang="fr-FR" dirty="0" err="1"/>
              <a:t>traingset</a:t>
            </a:r>
            <a:endParaRPr lang="fr-FR" dirty="0"/>
          </a:p>
          <a:p>
            <a:pPr lvl="1"/>
            <a:r>
              <a:rPr lang="fr-FR" dirty="0"/>
              <a:t>Score sur quelles données ? Test set (facultatif training set)</a:t>
            </a:r>
          </a:p>
          <a:p>
            <a:pPr lvl="1"/>
            <a:r>
              <a:rPr lang="fr-FR" dirty="0"/>
              <a:t>Comment vérifier l’</a:t>
            </a:r>
            <a:r>
              <a:rPr lang="fr-FR" dirty="0" err="1"/>
              <a:t>overfitting</a:t>
            </a:r>
            <a:r>
              <a:rPr lang="fr-FR" dirty="0"/>
              <a:t> ? Si score </a:t>
            </a:r>
            <a:r>
              <a:rPr lang="fr-FR" dirty="0" err="1"/>
              <a:t>trainingset</a:t>
            </a:r>
            <a:r>
              <a:rPr lang="fr-FR" dirty="0"/>
              <a:t> &gt;&gt; </a:t>
            </a:r>
            <a:r>
              <a:rPr lang="fr-FR" dirty="0" err="1"/>
              <a:t>testingset</a:t>
            </a:r>
            <a:r>
              <a:rPr lang="fr-FR" dirty="0"/>
              <a:t> = </a:t>
            </a:r>
            <a:r>
              <a:rPr lang="fr-FR" dirty="0" err="1"/>
              <a:t>overfitting</a:t>
            </a:r>
            <a:r>
              <a:rPr lang="fr-FR" dirty="0"/>
              <a:t> =&gt; Augmenter le </a:t>
            </a:r>
            <a:r>
              <a:rPr lang="fr-FR" dirty="0" err="1"/>
              <a:t>dataset</a:t>
            </a:r>
            <a:r>
              <a:rPr lang="fr-FR" dirty="0"/>
              <a:t> ou limiter le modèle</a:t>
            </a:r>
          </a:p>
          <a:p>
            <a:pPr lvl="1"/>
            <a:r>
              <a:rPr lang="fr-FR" dirty="0"/>
              <a:t>Comment faire du retro engineering ? Générer les </a:t>
            </a:r>
            <a:r>
              <a:rPr lang="fr-FR" dirty="0" err="1"/>
              <a:t>features</a:t>
            </a:r>
            <a:r>
              <a:rPr lang="fr-FR"/>
              <a:t> importances </a:t>
            </a:r>
            <a:r>
              <a:rPr lang="fr-FR" dirty="0"/>
              <a:t>+ l’arbre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474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03513" y="1412776"/>
            <a:ext cx="5047360" cy="5040560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Initié et piloté en France par l'INRIA et Télécom </a:t>
            </a:r>
            <a:r>
              <a:rPr lang="fr-FR" sz="2400" dirty="0" err="1"/>
              <a:t>ParisTech</a:t>
            </a:r>
            <a:r>
              <a:rPr lang="fr-FR" sz="2400" dirty="0"/>
              <a:t>, le projet open source </a:t>
            </a:r>
            <a:r>
              <a:rPr lang="fr-FR" sz="2400" dirty="0" err="1"/>
              <a:t>Scikit-learn</a:t>
            </a:r>
            <a:r>
              <a:rPr lang="fr-FR" sz="2400" dirty="0"/>
              <a:t> est devenu une référence dans le monde de l'intelligence artificielle</a:t>
            </a:r>
          </a:p>
          <a:p>
            <a:pPr lvl="1"/>
            <a:r>
              <a:rPr lang="fr-FR" sz="2000" dirty="0"/>
              <a:t>De Paris à San Francisco en passant par Singapour, la bibliothèque de machine </a:t>
            </a:r>
            <a:r>
              <a:rPr lang="fr-FR" sz="2000" dirty="0" err="1"/>
              <a:t>learning</a:t>
            </a:r>
            <a:r>
              <a:rPr lang="fr-FR" sz="2000" dirty="0"/>
              <a:t>, écrite en Python, s'impose aux start-up jusqu'aux grands groupes, </a:t>
            </a:r>
            <a:r>
              <a:rPr lang="fr-FR" sz="2000" dirty="0" err="1"/>
              <a:t>Gafam</a:t>
            </a:r>
            <a:r>
              <a:rPr lang="fr-FR" sz="2000" dirty="0"/>
              <a:t> compris.</a:t>
            </a:r>
          </a:p>
          <a:p>
            <a:r>
              <a:rPr lang="fr-FR" sz="2400" dirty="0" err="1"/>
              <a:t>pip</a:t>
            </a:r>
            <a:r>
              <a:rPr lang="fr-FR" sz="2400" dirty="0"/>
              <a:t>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scikit-learn</a:t>
            </a:r>
            <a:endParaRPr lang="fr-FR" sz="2400" dirty="0"/>
          </a:p>
          <a:p>
            <a:r>
              <a:rPr lang="fr-FR" sz="2400" dirty="0" err="1"/>
              <a:t>Numpy</a:t>
            </a:r>
            <a:r>
              <a:rPr lang="fr-FR" sz="2400" dirty="0"/>
              <a:t> = Calculs, algèbre</a:t>
            </a:r>
          </a:p>
          <a:p>
            <a:r>
              <a:rPr lang="fr-FR" sz="2400" dirty="0"/>
              <a:t>Pandas : Lire des bases de données</a:t>
            </a:r>
          </a:p>
          <a:p>
            <a:r>
              <a:rPr lang="fr-FR" sz="2400" dirty="0" err="1"/>
              <a:t>Matplotlib</a:t>
            </a:r>
            <a:r>
              <a:rPr lang="fr-FR" sz="2400" dirty="0"/>
              <a:t> : Diagramme</a:t>
            </a:r>
          </a:p>
          <a:p>
            <a:r>
              <a:rPr lang="fr-FR" sz="2400" dirty="0" err="1"/>
              <a:t>SciPy</a:t>
            </a:r>
            <a:r>
              <a:rPr lang="fr-FR" sz="2400" dirty="0"/>
              <a:t> : Stats avancées</a:t>
            </a:r>
          </a:p>
          <a:p>
            <a:endParaRPr lang="fr-FR" sz="2400" dirty="0"/>
          </a:p>
          <a:p>
            <a:endParaRPr lang="fr-FR" sz="2400" dirty="0"/>
          </a:p>
          <a:p>
            <a:pPr lvl="1"/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73" y="1844824"/>
            <a:ext cx="389348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7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Scikit-learn</a:t>
            </a:r>
            <a:r>
              <a:rPr lang="fr-FR" dirty="0"/>
              <a:t> est le package de machine </a:t>
            </a:r>
            <a:r>
              <a:rPr lang="fr-FR" dirty="0" err="1"/>
              <a:t>learning</a:t>
            </a:r>
            <a:r>
              <a:rPr lang="fr-FR" dirty="0"/>
              <a:t> Python</a:t>
            </a:r>
          </a:p>
          <a:p>
            <a:pPr lvl="1"/>
            <a:r>
              <a:rPr lang="fr-FR" dirty="0"/>
              <a:t>Catégorisation</a:t>
            </a:r>
          </a:p>
          <a:p>
            <a:pPr lvl="1"/>
            <a:r>
              <a:rPr lang="fr-FR" dirty="0"/>
              <a:t>Régression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51" y="203709"/>
            <a:ext cx="3067050" cy="762000"/>
          </a:xfrm>
          <a:prstGeom prst="rect">
            <a:avLst/>
          </a:prstGeom>
        </p:spPr>
      </p:pic>
      <p:pic>
        <p:nvPicPr>
          <p:cNvPr id="1026" name="Picture 2" descr="http://scikit-learn.org/stable/_images/sphx_glr_plot_classifier_comparison_001_carous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5043337"/>
            <a:ext cx="571500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0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Commençons par la régression linéaire</a:t>
            </a:r>
          </a:p>
          <a:p>
            <a:r>
              <a:rPr lang="fr-FR" dirty="0"/>
              <a:t>Import </a:t>
            </a:r>
            <a:r>
              <a:rPr lang="fr-FR" dirty="0" err="1"/>
              <a:t>sklearn.linearmodel</a:t>
            </a:r>
            <a:endParaRPr lang="fr-FR" dirty="0"/>
          </a:p>
          <a:p>
            <a:pPr lvl="1"/>
            <a:r>
              <a:rPr lang="fr-FR" dirty="0"/>
              <a:t>Minimisation de l’erreur </a:t>
            </a:r>
            <a:r>
              <a:rPr lang="fr-FR" dirty="0" err="1"/>
              <a:t>quadritique</a:t>
            </a:r>
            <a:endParaRPr lang="fr-FR" dirty="0"/>
          </a:p>
          <a:p>
            <a:r>
              <a:rPr lang="fr-FR" dirty="0"/>
              <a:t>Classe </a:t>
            </a:r>
            <a:r>
              <a:rPr lang="fr-FR" dirty="0" err="1"/>
              <a:t>LinearRegression</a:t>
            </a:r>
            <a:endParaRPr lang="fr-FR" dirty="0"/>
          </a:p>
          <a:p>
            <a:r>
              <a:rPr lang="fr-FR" dirty="0"/>
              <a:t>Fit()</a:t>
            </a:r>
          </a:p>
          <a:p>
            <a:pPr lvl="1"/>
            <a:r>
              <a:rPr lang="fr-FR" dirty="0"/>
              <a:t>Va démarrer l’apprentissage</a:t>
            </a:r>
          </a:p>
          <a:p>
            <a:r>
              <a:rPr lang="fr-FR" dirty="0" err="1"/>
              <a:t>Predict</a:t>
            </a:r>
            <a:r>
              <a:rPr lang="fr-FR" dirty="0"/>
              <a:t>()</a:t>
            </a:r>
          </a:p>
          <a:p>
            <a:pPr lvl="1"/>
            <a:r>
              <a:rPr lang="fr-FR" dirty="0"/>
              <a:t>Joue le modèle</a:t>
            </a:r>
          </a:p>
          <a:p>
            <a:r>
              <a:rPr lang="fr-FR" dirty="0"/>
              <a:t>Résultats identiques à </a:t>
            </a:r>
            <a:r>
              <a:rPr lang="fr-FR" dirty="0" err="1"/>
              <a:t>SciPy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</a:t>
            </a:r>
          </a:p>
        </p:txBody>
      </p:sp>
      <p:pic>
        <p:nvPicPr>
          <p:cNvPr id="1026" name="Picture 2" descr="https://www.guru99.com/images/1/080618_0520_LinearRegr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68760"/>
            <a:ext cx="4464496" cy="533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14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X représente le </a:t>
            </a:r>
            <a:r>
              <a:rPr lang="fr-FR" dirty="0" err="1"/>
              <a:t>Dataset</a:t>
            </a:r>
            <a:endParaRPr lang="fr-FR" dirty="0"/>
          </a:p>
          <a:p>
            <a:pPr lvl="1"/>
            <a:r>
              <a:rPr lang="fr-FR" dirty="0"/>
              <a:t>S’exprime en majuscule car il s’agit d’une matrice</a:t>
            </a:r>
          </a:p>
          <a:p>
            <a:pPr lvl="1"/>
            <a:r>
              <a:rPr lang="fr-FR" dirty="0"/>
              <a:t>1 dimension = 1 variable</a:t>
            </a:r>
          </a:p>
          <a:p>
            <a:r>
              <a:rPr lang="fr-FR" dirty="0"/>
              <a:t>y représente le résultat</a:t>
            </a:r>
          </a:p>
        </p:txBody>
      </p:sp>
    </p:spTree>
    <p:extLst>
      <p:ext uri="{BB962C8B-B14F-4D97-AF65-F5344CB8AC3E}">
        <p14:creationId xmlns:p14="http://schemas.microsoft.com/office/powerpoint/2010/main" val="349760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Régression polynomiale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Sklearn</a:t>
            </a:r>
            <a:r>
              <a:rPr lang="fr-FR" dirty="0"/>
              <a:t> effectue des régressions polynomiales</a:t>
            </a:r>
          </a:p>
        </p:txBody>
      </p:sp>
      <p:pic>
        <p:nvPicPr>
          <p:cNvPr id="4098" name="Picture 2" descr="../../_images/sphx_glr_plot_polynomial_interpolat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12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Surapprentissage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notion de surapprentissage désigne le fait que le modèle que vous avez choisi est trop collé aux données d'entraînement</a:t>
            </a:r>
          </a:p>
          <a:p>
            <a:pPr lvl="1"/>
            <a:r>
              <a:rPr lang="fr-FR" dirty="0"/>
              <a:t>C'est un problème classique de data science, lorsqu'on choisit un modèle trop "flexible", c'est à dire avec une complexité trop élevée qui prend aussi en compte le bruit du phénomène</a:t>
            </a:r>
          </a:p>
          <a:p>
            <a:pPr lvl="1"/>
            <a:r>
              <a:rPr lang="fr-FR" dirty="0"/>
              <a:t>Ici modèle simple </a:t>
            </a:r>
          </a:p>
          <a:p>
            <a:pPr lvl="1"/>
            <a:r>
              <a:rPr lang="fr-FR" dirty="0"/>
              <a:t>vs modèle complexe</a:t>
            </a:r>
          </a:p>
          <a:p>
            <a:r>
              <a:rPr lang="fr-FR" dirty="0"/>
              <a:t>D’où l’utiliser d’un </a:t>
            </a:r>
            <a:r>
              <a:rPr lang="fr-FR" dirty="0" err="1"/>
              <a:t>TestSet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Comparaison entre un modèle en overfitting vs une modélisation plus réaliste du phénomè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1" y="4019384"/>
            <a:ext cx="35909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773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20767</TotalTime>
  <Words>822</Words>
  <Application>Microsoft Office PowerPoint</Application>
  <PresentationFormat>Grand écran</PresentationFormat>
  <Paragraphs>134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Régression</vt:lpstr>
      <vt:lpstr>Régression</vt:lpstr>
      <vt:lpstr>Dataset</vt:lpstr>
      <vt:lpstr>Régression polynomiale</vt:lpstr>
      <vt:lpstr>Surapprentissage</vt:lpstr>
      <vt:lpstr>Randomisation</vt:lpstr>
      <vt:lpstr>Model Selection</vt:lpstr>
      <vt:lpstr>Nearest Neighbors</vt:lpstr>
      <vt:lpstr>Explication</vt:lpstr>
      <vt:lpstr>knn</vt:lpstr>
      <vt:lpstr>Modèle</vt:lpstr>
      <vt:lpstr>Entrainement et prédiction</vt:lpstr>
      <vt:lpstr>Random Forest</vt:lpstr>
      <vt:lpstr>Asymétrie</vt:lpstr>
      <vt:lpstr>Random Forest</vt:lpstr>
      <vt:lpstr>Exemple Iris</vt:lpstr>
      <vt:lpstr>Importances des features</vt:lpstr>
      <vt:lpstr>Matrice de confusion</vt:lpstr>
      <vt:lpstr>Classification report</vt:lpstr>
      <vt:lpstr>Présentation PowerPoint</vt:lpstr>
      <vt:lpstr>TP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205</cp:revision>
  <dcterms:created xsi:type="dcterms:W3CDTF">2022-01-03T13:45:22Z</dcterms:created>
  <dcterms:modified xsi:type="dcterms:W3CDTF">2024-01-12T17:30:50Z</dcterms:modified>
</cp:coreProperties>
</file>